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6" r:id="rId2"/>
    <p:sldId id="468" r:id="rId3"/>
    <p:sldId id="469" r:id="rId4"/>
    <p:sldId id="470" r:id="rId5"/>
    <p:sldId id="471" r:id="rId6"/>
    <p:sldId id="459" r:id="rId7"/>
    <p:sldId id="472" r:id="rId8"/>
    <p:sldId id="473" r:id="rId9"/>
    <p:sldId id="457" r:id="rId10"/>
    <p:sldId id="464" r:id="rId11"/>
    <p:sldId id="460" r:id="rId12"/>
    <p:sldId id="474" r:id="rId13"/>
    <p:sldId id="475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3F3F5"/>
    <a:srgbClr val="E7E6E6"/>
    <a:srgbClr val="163D5E"/>
    <a:srgbClr val="28F85E"/>
    <a:srgbClr val="FFC000"/>
    <a:srgbClr val="2626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291" autoAdjust="0"/>
  </p:normalViewPr>
  <p:slideViewPr>
    <p:cSldViewPr snapToGrid="0">
      <p:cViewPr>
        <p:scale>
          <a:sx n="67" d="100"/>
          <a:sy n="67" d="100"/>
        </p:scale>
        <p:origin x="-640" y="-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6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lang="uk-UA" sz="2800">
                <a:latin typeface="Times New Roman" pitchFamily="18" charset="0"/>
                <a:cs typeface="Times New Roman" pitchFamily="18" charset="0"/>
              </a:defRPr>
            </a:pPr>
            <a:r>
              <a:rPr lang="uk-UA" dirty="0" smtClean="0"/>
              <a:t>Порушення </a:t>
            </a:r>
            <a:r>
              <a:rPr lang="uk-UA" dirty="0"/>
              <a:t>інтелектуального розвитку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Помірні порушення інтелектуального розвитку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Тяжкі мовленеві порушення</c:v>
                </c:pt>
                <c:pt idx="1">
                  <c:v>Аутисти</c:v>
                </c:pt>
                <c:pt idx="2">
                  <c:v>Діти з РАС</c:v>
                </c:pt>
                <c:pt idx="3">
                  <c:v>Помірні інтелектуальні порушення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uk-UA"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FF3300"/>
              </a:solidFill>
            </c:spPr>
          </c:dPt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Вчитель-методист</c:v>
                </c:pt>
                <c:pt idx="1">
                  <c:v>Вихователь-методист </c:v>
                </c:pt>
                <c:pt idx="2">
                  <c:v>Вища категорія</c:v>
                </c:pt>
                <c:pt idx="3">
                  <c:v>І категорія</c:v>
                </c:pt>
                <c:pt idx="4">
                  <c:v>ІІ категорія</c:v>
                </c:pt>
                <c:pt idx="5">
                  <c:v>Спеціаліст</c:v>
                </c:pt>
                <c:pt idx="6">
                  <c:v>Вищий посадовий оклад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733342437393748"/>
          <c:y val="1.5836633766371168E-3"/>
          <c:w val="0.33530856299212647"/>
          <c:h val="0.92820080176276676"/>
        </c:manualLayout>
      </c:layout>
      <c:txPr>
        <a:bodyPr/>
        <a:lstStyle/>
        <a:p>
          <a:pPr>
            <a:defRPr lang="uk-UA"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004096343419247E-2"/>
          <c:y val="0.10574934037788157"/>
          <c:w val="0.5900834324183899"/>
          <c:h val="0.78266456543529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Педагогічна освіта</c:v>
                </c:pt>
                <c:pt idx="1">
                  <c:v>Спеціальна педагогічна освіта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lang="uk-UA"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uk-UA"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97195283604514"/>
          <c:y val="0.11620310432576994"/>
          <c:w val="0.37188873044851728"/>
          <c:h val="0.67712410730986805"/>
        </c:manualLayout>
      </c:layout>
      <c:txPr>
        <a:bodyPr/>
        <a:lstStyle/>
        <a:p>
          <a:pPr>
            <a:defRPr lang="uk-UA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102061121022619"/>
          <c:y val="3.6619488166538497E-2"/>
          <c:w val="0.88313987470116651"/>
          <c:h val="0.482183978114985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р</c:v>
                </c:pt>
              </c:strCache>
            </c:strRef>
          </c:tx>
          <c:dLbls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Надійшло  всього </c:v>
                </c:pt>
                <c:pt idx="1">
                  <c:v>Видатки – усього в т.ч.</c:v>
                </c:pt>
                <c:pt idx="2">
                  <c:v>Оплата  праці </c:v>
                </c:pt>
                <c:pt idx="3">
                  <c:v>Нарахування  на  зарплату </c:v>
                </c:pt>
                <c:pt idx="4">
                  <c:v>Придбання  товарів  і  послуг </c:v>
                </c:pt>
                <c:pt idx="5">
                  <c:v>Продукти  харчування </c:v>
                </c:pt>
                <c:pt idx="6">
                  <c:v>Медикаменти </c:v>
                </c:pt>
                <c:pt idx="7">
                  <c:v>Оплата  послуг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15571.1</c:v>
                </c:pt>
                <c:pt idx="1">
                  <c:v>15571.1</c:v>
                </c:pt>
                <c:pt idx="2">
                  <c:v>10647.4</c:v>
                </c:pt>
                <c:pt idx="3">
                  <c:v>2262.6</c:v>
                </c:pt>
                <c:pt idx="4">
                  <c:v>131.6</c:v>
                </c:pt>
                <c:pt idx="5">
                  <c:v>1311.1</c:v>
                </c:pt>
                <c:pt idx="6">
                  <c:v>8</c:v>
                </c:pt>
                <c:pt idx="7">
                  <c:v>1184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2F-4B0E-B407-B0E8F7AC4109}"/>
            </c:ext>
          </c:extLst>
        </c:ser>
        <c:dLbls>
          <c:showVal val="1"/>
        </c:dLbls>
        <c:gapWidth val="75"/>
        <c:shape val="box"/>
        <c:axId val="70767360"/>
        <c:axId val="70768896"/>
        <c:axId val="0"/>
      </c:bar3DChart>
      <c:catAx>
        <c:axId val="707673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lang="uk-UA"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768896"/>
        <c:crosses val="autoZero"/>
        <c:auto val="1"/>
        <c:lblAlgn val="ctr"/>
        <c:lblOffset val="100"/>
      </c:catAx>
      <c:valAx>
        <c:axId val="7076889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lang="uk-UA"/>
            </a:pPr>
            <a:endParaRPr lang="ru-RU"/>
          </a:p>
        </c:txPr>
        <c:crossAx val="707673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uk-UA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0.09706</cdr:x>
      <cdr:y>0</cdr:y>
    </cdr:from>
    <cdr:to>
      <cdr:x>0.84727</cdr:x>
      <cdr:y>0.08196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8882" y="-1401128"/>
          <a:ext cx="8029874" cy="415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800" b="1" dirty="0" smtClean="0">
              <a:solidFill>
                <a:srgbClr val="FF0000"/>
              </a:solidFill>
            </a:rPr>
            <a:t>     Надходження</a:t>
          </a:r>
          <a:r>
            <a:rPr lang="uk-UA" sz="2000" b="1" dirty="0" smtClean="0">
              <a:solidFill>
                <a:srgbClr val="FF0000"/>
              </a:solidFill>
            </a:rPr>
            <a:t> </a:t>
          </a:r>
          <a:r>
            <a:rPr lang="uk-UA" sz="2800" b="1" dirty="0" smtClean="0">
              <a:solidFill>
                <a:srgbClr val="FF0000"/>
              </a:solidFill>
            </a:rPr>
            <a:t>та використання коштів  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="" xmlns:a16="http://schemas.microsoft.com/office/drawing/2014/main" id="{AFEA344A-6419-A3B7-9EE8-4D904E0577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4C4D0279-048E-23DA-1771-51D17C24D2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473F3-CBF4-4B81-B9FA-273B89BD1F4B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486794BD-E75A-C355-4F53-FB296164A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26BC7637-7FFF-C519-A0C7-C063E3C334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1F9A-65B8-486F-AF54-CA61E4F02A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805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DE88-364E-4CA4-9440-8EB0F9840AB0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0292-AFD7-47AD-B019-42649E2982D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3672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EDAF9-F69D-4E26-AF56-BA4C1E9848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21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01051B-5C2E-722E-569C-9A2CF0DA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D4FF225-37D2-1FF4-D612-2F2CF25A2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EEB9EF-9B49-50C4-7852-D7197E84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C0BA10-FAD7-FF9D-9314-25DDA376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6FAB22-AD7C-B783-9778-F8B5CB65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7151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944E97-99C2-3547-544A-481B5126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298BCB-E98B-4819-E712-1AD12F9DF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DDF6FD-570F-2930-6AB9-667DAD5B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0A2E20-CD33-D6D6-4B3C-7E9D5119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C7514D-DDA9-A5BD-5CD6-C087314A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3460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CA8340F-F288-4DBA-8D5B-1C3C19FBB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5B40B3E-6CE7-EBF6-C9D0-CDE2728F2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5D3150-2D57-2B57-E6B6-DFF38475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9FEDBF-8ADB-7185-C8DD-793D0568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606836-E591-7985-07EA-A87585F2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8290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D8A6BB-08D4-576C-7B4F-3D87CDB2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535531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584034-24FF-0E9B-EA37-B4E369B88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0781E5-6C32-3642-7433-F42DFB43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9C10E4-F1EF-0EDF-0FFA-07F6E31D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BB626F-D429-52A0-E50F-846D9CD4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0291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759D06-82EC-FB2A-A651-378DC9D8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495794E-004E-B015-A69E-D626F4291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926FCD-5222-66AA-318B-4BFDEB34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6D6384-60FA-FF2D-016A-2E5B8006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DFE902-F777-E64D-EFFB-17661B95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0386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3A204-02F0-DC9D-7FAB-79505DE8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EB5BD8-FC40-2107-2FA2-9074F6837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BA387E-6AF1-9FFE-5B37-8DCD2663F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EBD1DA-7BCA-C7DD-0524-737EFC2D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7D02B4-8540-EEE3-9949-CBE58C34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529E3CF-261C-E71E-6747-5BD173CC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8031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E90F1F-A116-974C-21AA-3E563D2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540EA3-B018-B38D-9CFC-A09C2D0A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92A520-C066-AF7A-7352-5E3E8CDA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78BB73E-4ECA-3532-67CD-D37303FC7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5860162-699A-8E3F-D39B-4CA8D7C27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6E30A3C-B260-7CCE-2FA4-9E6F1C03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47CD551-67DE-1D8E-716E-7A70031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12A6DD1-4ADE-CCE9-7424-29D708CD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544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AFFAEB-3D87-1966-FAFB-79979BAB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785C283-C9C9-1808-5083-49FF952A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3E39D26-ECBB-599D-7AF0-474B7A62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A1D6BF2-6C96-0D23-83CB-E827F1E9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8248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C1BDC2E-E43C-68CD-E287-C1265E97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EA520E1-96F9-17DD-AEAE-C7FCF9C8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320FEE9-A2B5-A2AD-B10E-47106AE2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706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D89D9D-BDEA-C405-9993-D31180EF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34F88-C724-0488-BF9C-FB2748E0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ABD810-B1EA-3555-353F-E1CDB7EF1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B00F9ED-7394-5AEF-E0B9-67E39B41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E03978-91AC-29B6-EA91-7AB8E2CD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4B7DFF-53EF-6122-69BE-CA5F1269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7847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2E08D2-E245-06D2-CA87-EB56A74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57E3642-4911-EA5D-D063-36E319CDD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17C6587-5115-AF7C-E736-6223CA0B2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A473337-20F9-D786-66E9-06960C4B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CF29FD7-3C81-ABA1-0D89-DFB11863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24280F4-FD67-A5F8-AAC6-7008453A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9503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2298C6-DC39-9076-B983-90496D68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201F10-8825-9666-E5F8-79D7D899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973B97-557D-FD3F-B4F9-3D1AADFDC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2181-2223-47DE-8DE4-E21C092E550D}" type="datetimeFigureOut">
              <a:rPr lang="uk-UA" smtClean="0"/>
              <a:pPr/>
              <a:t>02.07.2024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BC2DE5-059C-D68F-83B4-8585E49FE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CCA8A6-32EC-99A1-5C81-C2D3A9BE4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7290-E7F4-4417-8FC0-85FCC78F88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033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uk-UA" sz="3200" kern="1200" spc="700">
          <a:solidFill>
            <a:srgbClr val="262626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nrcs.com.ua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увати 15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3074" name="Picture 2" descr="C:\Users\hp6930p\Downloads\-5465207127107810898_12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0000"/>
            <a:stretch/>
          </p:blipFill>
          <p:spPr bwMode="auto">
            <a:xfrm>
              <a:off x="0" y="-1"/>
              <a:ext cx="12192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кутник 3"/>
            <p:cNvSpPr/>
            <p:nvPr/>
          </p:nvSpPr>
          <p:spPr>
            <a:xfrm>
              <a:off x="1855765" y="289315"/>
              <a:ext cx="8160907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uk-UA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Прямокутник 5"/>
          <p:cNvSpPr/>
          <p:nvPr/>
        </p:nvSpPr>
        <p:spPr>
          <a:xfrm>
            <a:off x="9744405" y="836712"/>
            <a:ext cx="960107" cy="768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8304245" y="0"/>
            <a:ext cx="3887755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273700" y="5581917"/>
            <a:ext cx="3948844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Зоя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Калашнікова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комунального закладу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059771" y="2425876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683722" y="1826863"/>
            <a:ext cx="6936828" cy="3945675"/>
            <a:chOff x="683722" y="1826863"/>
            <a:chExt cx="6936828" cy="3945675"/>
          </a:xfrm>
        </p:grpSpPr>
        <p:sp>
          <p:nvSpPr>
            <p:cNvPr id="12" name="TextBox 11"/>
            <p:cNvSpPr txBox="1"/>
            <p:nvPr/>
          </p:nvSpPr>
          <p:spPr>
            <a:xfrm>
              <a:off x="683722" y="2940994"/>
              <a:ext cx="693682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Комунальний заклад </a:t>
              </a:r>
            </a:p>
            <a:p>
              <a:pPr algn="ctr"/>
              <a:r>
                <a:rPr lang="uk-UA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uk-UA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Серебрійська</a:t>
              </a:r>
              <a:r>
                <a:rPr lang="uk-UA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спеціальна школа»</a:t>
              </a:r>
            </a:p>
            <a:p>
              <a:pPr algn="ctr"/>
              <a:r>
                <a:rPr lang="uk-UA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Вінницької обласної Ради</a:t>
              </a:r>
            </a:p>
            <a:p>
              <a:pPr algn="ctr"/>
              <a:endPara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82357" y="1826863"/>
              <a:ext cx="5139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Звіт про діяльність</a:t>
              </a:r>
              <a:endPara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5765" y="5003097"/>
              <a:ext cx="457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2023 рік</a:t>
              </a:r>
              <a:endPara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D:\ФОТО 2021-2022НР\фото закладу\фото на сайт\1580219985_12040_660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312" y="190500"/>
            <a:ext cx="3694073" cy="47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1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163" y="385763"/>
            <a:ext cx="960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Співпрацюємо з Вінницьким обласним центром туризму, спорту, краєзнавства та екскурсій.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29"/>
          <a:stretch/>
        </p:blipFill>
        <p:spPr>
          <a:xfrm>
            <a:off x="0" y="2296593"/>
            <a:ext cx="4290137" cy="386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55"/>
          <a:stretch/>
        </p:blipFill>
        <p:spPr>
          <a:xfrm>
            <a:off x="4290137" y="2214562"/>
            <a:ext cx="3310813" cy="390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55"/>
          <a:stretch/>
        </p:blipFill>
        <p:spPr>
          <a:xfrm>
            <a:off x="7600950" y="2185986"/>
            <a:ext cx="3457575" cy="395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46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EB9A8F-FB88-6515-3E50-A9109B5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342900"/>
            <a:ext cx="5290631" cy="830997"/>
          </a:xfrm>
        </p:spPr>
        <p:txBody>
          <a:bodyPr/>
          <a:lstStyle/>
          <a:p>
            <a:pPr algn="ctr"/>
            <a:r>
              <a:rPr lang="uk-UA" sz="480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uk-UA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endParaRPr lang="uk-UA" sz="360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94" y="1285876"/>
            <a:ext cx="3233127" cy="4557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828" y="1285876"/>
            <a:ext cx="3418284" cy="45577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512" y="3729037"/>
            <a:ext cx="4645307" cy="3092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0225" y="235774"/>
            <a:ext cx="4659594" cy="329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46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50" y="157163"/>
            <a:ext cx="2549613" cy="3630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212" y="143100"/>
            <a:ext cx="2562226" cy="363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226" y="192688"/>
            <a:ext cx="2542818" cy="3600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6" b="1156"/>
          <a:stretch/>
        </p:blipFill>
        <p:spPr>
          <a:xfrm>
            <a:off x="9258299" y="157163"/>
            <a:ext cx="2598241" cy="3621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40" y="3804625"/>
            <a:ext cx="4359318" cy="308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6112" y="3929063"/>
            <a:ext cx="2450428" cy="284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772" y="3821937"/>
            <a:ext cx="4332527" cy="306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3226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1" y="0"/>
            <a:ext cx="8350922" cy="626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67" r="22326" b="4167"/>
          <a:stretch/>
        </p:blipFill>
        <p:spPr>
          <a:xfrm rot="5400000">
            <a:off x="1875502" y="2695809"/>
            <a:ext cx="4305896" cy="422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9" t="3419" r="88782" b="81571"/>
          <a:stretch/>
        </p:blipFill>
        <p:spPr>
          <a:xfrm>
            <a:off x="10565601" y="4809733"/>
            <a:ext cx="1621634" cy="197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0" r="3218"/>
          <a:stretch/>
        </p:blipFill>
        <p:spPr>
          <a:xfrm>
            <a:off x="6303670" y="303471"/>
            <a:ext cx="4494794" cy="6065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599" y="6211668"/>
            <a:ext cx="510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Дякую за увагу!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9914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540000"/>
            <a:ext cx="9572626" cy="535531"/>
          </a:xfrm>
        </p:spPr>
        <p:txBody>
          <a:bodyPr>
            <a:noAutofit/>
          </a:bodyPr>
          <a:lstStyle/>
          <a:p>
            <a:r>
              <a:rPr lang="uk-UA" sz="4000" b="1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Контингент</a:t>
            </a:r>
            <a:r>
              <a:rPr lang="uk-UA" sz="40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здобувачів освіти</a:t>
            </a:r>
            <a:endParaRPr lang="uk-UA" sz="40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5817516"/>
              </p:ext>
            </p:extLst>
          </p:nvPr>
        </p:nvGraphicFramePr>
        <p:xfrm>
          <a:off x="1357312" y="1600201"/>
          <a:ext cx="992981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9" t="3419" r="88782" b="81571"/>
          <a:stretch/>
        </p:blipFill>
        <p:spPr>
          <a:xfrm>
            <a:off x="0" y="0"/>
            <a:ext cx="1702997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30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Заголовок 1"/>
          <p:cNvSpPr>
            <a:spLocks noGrp="1"/>
          </p:cNvSpPr>
          <p:nvPr>
            <p:ph type="title"/>
          </p:nvPr>
        </p:nvSpPr>
        <p:spPr>
          <a:xfrm>
            <a:off x="1930712" y="476672"/>
            <a:ext cx="10261288" cy="922833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uk-UA" sz="3600" b="1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Кадрове забезпечення навчального закладу</a:t>
            </a:r>
            <a:r>
              <a:rPr lang="uk-UA" altLang="uk-UA" sz="3200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altLang="uk-UA" sz="3200" b="1" dirty="0" smtClean="0">
                <a:solidFill>
                  <a:srgbClr val="FF0000"/>
                </a:solidFill>
                <a:latin typeface="Arial" charset="0"/>
              </a:rPr>
            </a:br>
            <a:endParaRPr lang="uk-UA" altLang="ru-RU" sz="3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20484686"/>
              </p:ext>
            </p:extLst>
          </p:nvPr>
        </p:nvGraphicFramePr>
        <p:xfrm>
          <a:off x="-171450" y="1700213"/>
          <a:ext cx="6363461" cy="514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005169593"/>
              </p:ext>
            </p:extLst>
          </p:nvPr>
        </p:nvGraphicFramePr>
        <p:xfrm>
          <a:off x="6386513" y="2060848"/>
          <a:ext cx="5771977" cy="435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G:\логотип\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630" b="80833"/>
          <a:stretch/>
        </p:blipFill>
        <p:spPr bwMode="auto">
          <a:xfrm>
            <a:off x="1" y="22527"/>
            <a:ext cx="193071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0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54717247"/>
              </p:ext>
            </p:extLst>
          </p:nvPr>
        </p:nvGraphicFramePr>
        <p:xfrm>
          <a:off x="239350" y="1196752"/>
          <a:ext cx="1175962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1616169" cy="11967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4000" b="1" dirty="0" smtClean="0">
                <a:solidFill>
                  <a:srgbClr val="FF0000"/>
                </a:solidFill>
                <a:latin typeface="Arial" pitchFamily="34" charset="0"/>
              </a:rPr>
              <a:t>       </a:t>
            </a:r>
            <a:r>
              <a:rPr lang="uk-UA" altLang="uk-UA" sz="4400" b="1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Фінансово-господарська </a:t>
            </a:r>
            <a:br>
              <a:rPr lang="uk-UA" altLang="uk-UA" sz="4400" b="1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4400" b="1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4400" b="1" spc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" r="86972" b="76237"/>
          <a:stretch/>
        </p:blipFill>
        <p:spPr>
          <a:xfrm>
            <a:off x="0" y="16024"/>
            <a:ext cx="1967541" cy="2012170"/>
          </a:xfrm>
        </p:spPr>
      </p:pic>
    </p:spTree>
    <p:extLst>
      <p:ext uri="{BB962C8B-B14F-4D97-AF65-F5344CB8AC3E}">
        <p14:creationId xmlns:p14="http://schemas.microsoft.com/office/powerpoint/2010/main" xmlns="" val="39688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0" y="7513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84325" y="43458"/>
            <a:ext cx="10481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Інформаційна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uk-UA" sz="3200" b="1" dirty="0" smtClean="0">
                <a:solidFill>
                  <a:srgbClr val="FF0000"/>
                </a:solidFill>
              </a:rPr>
              <a:t>, робота зі ЗМІ, сайт центру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3798" y="1120676"/>
            <a:ext cx="57606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Наш центр </a:t>
            </a:r>
            <a:r>
              <a:rPr lang="uk-UA" sz="3600" dirty="0"/>
              <a:t>забезпечує відкритий доступ до інформації про свою діяльність на офіційному сайті </a:t>
            </a:r>
            <a:r>
              <a:rPr lang="uk-UA" sz="3600" dirty="0" smtClean="0"/>
              <a:t>центру </a:t>
            </a:r>
            <a:r>
              <a:rPr lang="en-US" sz="3600" dirty="0">
                <a:hlinkClick r:id="rId3"/>
              </a:rPr>
              <a:t>http://nrcs.com.ua/</a:t>
            </a:r>
            <a:r>
              <a:rPr lang="uk-UA" sz="3600" dirty="0" smtClean="0">
                <a:hlinkClick r:id="rId3"/>
              </a:rPr>
              <a:t>  </a:t>
            </a:r>
            <a:r>
              <a:rPr lang="uk-UA" sz="3600" dirty="0"/>
              <a:t> </a:t>
            </a:r>
            <a:r>
              <a:rPr lang="uk-UA" sz="3600" dirty="0" smtClean="0"/>
              <a:t> </a:t>
            </a:r>
          </a:p>
          <a:p>
            <a:r>
              <a:rPr lang="uk-UA" sz="3600" dirty="0" smtClean="0"/>
              <a:t>та </a:t>
            </a:r>
            <a:r>
              <a:rPr lang="uk-UA" sz="3600" dirty="0"/>
              <a:t>у популярних соціальних мережах «</a:t>
            </a:r>
            <a:r>
              <a:rPr lang="en-US" sz="3600" dirty="0"/>
              <a:t>Facebook», </a:t>
            </a:r>
            <a:r>
              <a:rPr lang="en-US" sz="3600" dirty="0" smtClean="0"/>
              <a:t>«YouTube». </a:t>
            </a:r>
            <a:endParaRPr lang="uk-UA" sz="3600" dirty="0"/>
          </a:p>
        </p:txBody>
      </p:sp>
      <p:sp>
        <p:nvSpPr>
          <p:cNvPr id="14" name="AutoShape 4" descr="Картинки по запросу &quot;фейсбук&quot;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24" t="17111" r="14020" b="24681"/>
          <a:stretch/>
        </p:blipFill>
        <p:spPr>
          <a:xfrm>
            <a:off x="9648395" y="2688795"/>
            <a:ext cx="1319207" cy="12474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94" r="21394"/>
          <a:stretch/>
        </p:blipFill>
        <p:spPr>
          <a:xfrm>
            <a:off x="10581767" y="3936231"/>
            <a:ext cx="1484240" cy="11521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0" t="25126" r="19616" b="27051"/>
          <a:stretch/>
        </p:blipFill>
        <p:spPr>
          <a:xfrm>
            <a:off x="10797355" y="1824698"/>
            <a:ext cx="1301576" cy="864096"/>
          </a:xfrm>
          <a:prstGeom prst="rect">
            <a:avLst/>
          </a:prstGeom>
        </p:spPr>
      </p:pic>
      <p:pic>
        <p:nvPicPr>
          <p:cNvPr id="1026" name="Picture 2" descr="G Suite is now Google Workspace in a bid to merge Gmail, Chat, and Docs -  The Ver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3" r="14173" b="5149"/>
          <a:stretch/>
        </p:blipFill>
        <p:spPr bwMode="auto">
          <a:xfrm>
            <a:off x="9144001" y="5373479"/>
            <a:ext cx="2739343" cy="13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AppData\Local\Temp\164448991097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921"/>
          <a:stretch/>
        </p:blipFill>
        <p:spPr bwMode="auto">
          <a:xfrm>
            <a:off x="99648" y="1784067"/>
            <a:ext cx="3444149" cy="3681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" t="3490" r="88377" b="82300"/>
          <a:stretch/>
        </p:blipFill>
        <p:spPr>
          <a:xfrm>
            <a:off x="1" y="0"/>
            <a:ext cx="1584324" cy="1120676"/>
          </a:xfr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" t="3490" r="88377" b="82300"/>
          <a:stretch/>
        </p:blipFill>
        <p:spPr>
          <a:xfrm>
            <a:off x="152401" y="152400"/>
            <a:ext cx="1584324" cy="11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8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EB9A8F-FB88-6515-3E50-A9109B5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9" y="138100"/>
            <a:ext cx="8671034" cy="645154"/>
          </a:xfrm>
        </p:spPr>
        <p:txBody>
          <a:bodyPr/>
          <a:lstStyle/>
          <a:p>
            <a:r>
              <a:rPr lang="uk-UA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 </a:t>
            </a:r>
            <a:r>
              <a:rPr lang="uk-UA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захисними </a:t>
            </a:r>
            <a:r>
              <a:rPr lang="uk-UA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спорудами</a:t>
            </a:r>
            <a:endParaRPr lang="uk-UA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ФОТО 2021-2022НР\2022-2023н.р\Укриття\IMG_20220818_184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6077"/>
            <a:ext cx="5329238" cy="3959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ФОТО 2021-2022НР\2022-2023н.р\Укриття\IMG_20220818_185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161" y="789235"/>
            <a:ext cx="5867839" cy="403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ФОТО 2021-2022НР\2022-2023н.р\Укриття\IMG_20220818_185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9" y="2793566"/>
            <a:ext cx="5562600" cy="4064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6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63"/>
          <a:stretch/>
        </p:blipFill>
        <p:spPr>
          <a:xfrm rot="5400000">
            <a:off x="5486400" y="152400"/>
            <a:ext cx="1219200" cy="1219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142876"/>
            <a:ext cx="5943600" cy="21431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2800" b="0" spc="0" dirty="0" smtClean="0">
                <a:latin typeface="Times New Roman" pitchFamily="18" charset="0"/>
                <a:cs typeface="Times New Roman" pitchFamily="18" charset="0"/>
              </a:rPr>
              <a:t>Продовжуємо </a:t>
            </a:r>
            <a:r>
              <a:rPr lang="uk-UA" sz="2800" b="0" spc="0" dirty="0">
                <a:latin typeface="Times New Roman" pitchFamily="18" charset="0"/>
                <a:cs typeface="Times New Roman" pitchFamily="18" charset="0"/>
              </a:rPr>
              <a:t>підтримувати міжнародні </a:t>
            </a:r>
            <a:r>
              <a:rPr lang="uk-UA" sz="2800" b="0" spc="0" dirty="0" err="1" smtClean="0">
                <a:latin typeface="Times New Roman" pitchFamily="18" charset="0"/>
                <a:cs typeface="Times New Roman" pitchFamily="18" charset="0"/>
              </a:rPr>
              <a:t>звя’зки</a:t>
            </a:r>
            <a:r>
              <a:rPr lang="uk-UA" sz="2800" b="0" spc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0" spc="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0" spc="0" dirty="0">
                <a:latin typeface="Times New Roman" pitchFamily="18" charset="0"/>
                <a:cs typeface="Times New Roman" pitchFamily="18" charset="0"/>
              </a:rPr>
              <a:t>Special Olympics MOLDOVA. </a:t>
            </a:r>
            <a:endParaRPr lang="uk-UA" sz="2800" b="0" spc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38632" y="524327"/>
            <a:ext cx="6042146" cy="561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4" y="2128836"/>
            <a:ext cx="5629276" cy="422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9350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63"/>
          <a:stretch/>
        </p:blipFill>
        <p:spPr>
          <a:xfrm rot="5400000">
            <a:off x="5486400" y="152400"/>
            <a:ext cx="1219200" cy="1219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76" b="15385"/>
          <a:stretch/>
        </p:blipFill>
        <p:spPr>
          <a:xfrm>
            <a:off x="1414463" y="4364833"/>
            <a:ext cx="9758361" cy="252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587" y="0"/>
            <a:ext cx="58293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" y="0"/>
            <a:ext cx="5781675" cy="433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073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71463"/>
            <a:ext cx="107727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Саджаємо </a:t>
            </a:r>
            <a:r>
              <a:rPr lang="uk-UA" sz="2400" dirty="0"/>
              <a:t>квіти Перемоги!</a:t>
            </a:r>
          </a:p>
          <a:p>
            <a:pPr algn="ctr"/>
            <a:r>
              <a:rPr lang="uk-UA" sz="2400" dirty="0"/>
              <a:t>Долучилася до Всеукраїнського благодійного </a:t>
            </a:r>
            <a:r>
              <a:rPr lang="uk-UA" sz="2400" dirty="0" err="1"/>
              <a:t>проєкту</a:t>
            </a:r>
            <a:r>
              <a:rPr lang="uk-UA" sz="2400" dirty="0"/>
              <a:t> для дітей України Flovers4School</a:t>
            </a:r>
          </a:p>
          <a:p>
            <a:pPr algn="ctr"/>
            <a:r>
              <a:rPr lang="uk-UA" sz="2400" dirty="0"/>
              <a:t>     Уже другий рік отримуємо  цибулинки тюльпанів, крокусів, гіацинтів, нарцисів та інших весняних первоцвітів  з </a:t>
            </a:r>
            <a:r>
              <a:rPr lang="uk-UA" sz="2400" dirty="0" smtClean="0"/>
              <a:t> Нідерландів</a:t>
            </a:r>
            <a:r>
              <a:rPr lang="uk-UA" sz="2400" dirty="0"/>
              <a:t>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75" y="2162175"/>
            <a:ext cx="4279900" cy="1283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56" y="3446145"/>
            <a:ext cx="4471988" cy="335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794" y="2162175"/>
            <a:ext cx="6261100" cy="469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486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7528</TotalTime>
  <Words>136</Words>
  <Application>Microsoft Office PowerPoint</Application>
  <PresentationFormat>Произвольный</PresentationFormat>
  <Paragraphs>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Контингент здобувачів освіти</vt:lpstr>
      <vt:lpstr>Кадрове забезпечення навчального закладу </vt:lpstr>
      <vt:lpstr>       Фінансово-господарська  діяльність</vt:lpstr>
      <vt:lpstr>Слайд 5</vt:lpstr>
      <vt:lpstr>Забезпеченість захисними спорудами</vt:lpstr>
      <vt:lpstr>Продовжуємо підтримувати міжнародні звя’зки Special Olympics MOLDOVA. </vt:lpstr>
      <vt:lpstr>Слайд 8</vt:lpstr>
      <vt:lpstr>Слайд 9</vt:lpstr>
      <vt:lpstr>Слайд 10</vt:lpstr>
      <vt:lpstr>Наші досягнення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</dc:title>
  <dc:creator>Макаренко  Катерина Юріївна</dc:creator>
  <cp:lastModifiedBy>olgamrg</cp:lastModifiedBy>
  <cp:revision>336</cp:revision>
  <cp:lastPrinted>2023-01-19T07:59:17Z</cp:lastPrinted>
  <dcterms:created xsi:type="dcterms:W3CDTF">2022-08-09T05:39:06Z</dcterms:created>
  <dcterms:modified xsi:type="dcterms:W3CDTF">2024-07-02T06:37:26Z</dcterms:modified>
</cp:coreProperties>
</file>